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84C9"/>
    <a:srgbClr val="FFBC84"/>
    <a:srgbClr val="9EAE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9"/>
    <p:restoredTop sz="94558"/>
  </p:normalViewPr>
  <p:slideViewPr>
    <p:cSldViewPr snapToGrid="0">
      <p:cViewPr varScale="1">
        <p:scale>
          <a:sx n="106" d="100"/>
          <a:sy n="106" d="100"/>
        </p:scale>
        <p:origin x="20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23.05.2025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4318" y="647982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4000" dirty="0"/>
              <a:t>بررسی تعامل </a:t>
            </a:r>
            <a:r>
              <a:rPr lang="fa-IR" sz="4000" dirty="0" err="1"/>
              <a:t>متغیرها</a:t>
            </a:r>
            <a:r>
              <a:rPr lang="fa-IR" sz="4000" dirty="0"/>
              <a:t> </a:t>
            </a:r>
            <a:endParaRPr lang="en-EE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1F0-0BC9-6CF2-E581-31B43DD52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051578" y="4554098"/>
            <a:ext cx="6785783" cy="1572768"/>
          </a:xfrm>
        </p:spPr>
        <p:txBody>
          <a:bodyPr>
            <a:normAutofit/>
          </a:bodyPr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z="2800" dirty="0"/>
              <a:t>Explore Interaction 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1534510" y="1219199"/>
            <a:ext cx="23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چهارم – درس شانزدهم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090583" y="6293543"/>
            <a:ext cx="3034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ساخت مدل های </a:t>
            </a:r>
            <a:r>
              <a:rPr lang="fa-IR" dirty="0" err="1"/>
              <a:t>رگرسیونی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960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sz="1800" b="0" i="0" dirty="0">
                <a:effectLst/>
                <a:latin typeface="Roboto" panose="02000000000000000000" pitchFamily="2" charset="0"/>
              </a:rPr>
              <a:t>Building Regression Models</a:t>
            </a:r>
            <a:endParaRPr lang="en-EE" dirty="0"/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957" y="0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>
            <a:extLst>
              <a:ext uri="{FF2B5EF4-FFF2-40B4-BE49-F238E27FC236}">
                <a16:creationId xmlns:a16="http://schemas.microsoft.com/office/drawing/2014/main" id="{591DE868-9AF5-F831-0BC4-B6D3BAF9E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74254" y="-457201"/>
            <a:ext cx="15940507" cy="797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49E4EA0B-F590-42E5-36DB-8E4AC4BCDB2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-1657606" y="-1752829"/>
            <a:ext cx="1013586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EE" altLang="en-E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EE" altLang="en-E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5665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85516DE-F5B3-69CD-1570-16390EAE8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0358" y="3814011"/>
            <a:ext cx="6721642" cy="3360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graph of different colored dots&#10;&#10;AI-generated content may be incorrect.">
            <a:extLst>
              <a:ext uri="{FF2B5EF4-FFF2-40B4-BE49-F238E27FC236}">
                <a16:creationId xmlns:a16="http://schemas.microsoft.com/office/drawing/2014/main" id="{1313A03D-2FA0-EFBE-4BF1-69B5596A8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761" y="517357"/>
            <a:ext cx="5403576" cy="50532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B20436-2A9C-F7C1-555F-AED3D3D2D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7237" y="517357"/>
            <a:ext cx="3340100" cy="292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E0BC1C-B52A-5F67-D125-BC0271DD1585}"/>
              </a:ext>
            </a:extLst>
          </p:cNvPr>
          <p:cNvSpPr txBox="1"/>
          <p:nvPr/>
        </p:nvSpPr>
        <p:spPr>
          <a:xfrm>
            <a:off x="5727338" y="3225320"/>
            <a:ext cx="6233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/>
              <a:t>افزایش قیمتی که مدل هنگام تغییر وضعیت آب از ۰ به ۱ پیش</a:t>
            </a:r>
            <a:r>
              <a:rPr lang="en-US" dirty="0"/>
              <a:t> </a:t>
            </a:r>
            <a:r>
              <a:rPr lang="fa-IR" dirty="0"/>
              <a:t>‌بینی می</a:t>
            </a:r>
            <a:r>
              <a:rPr lang="en-US" dirty="0"/>
              <a:t> </a:t>
            </a:r>
            <a:r>
              <a:rPr lang="fa-IR" dirty="0"/>
              <a:t>‌کند، برای همه خانه‌</a:t>
            </a:r>
            <a:r>
              <a:rPr lang="en-US" dirty="0"/>
              <a:t> </a:t>
            </a:r>
            <a:r>
              <a:rPr lang="fa-IR" dirty="0"/>
              <a:t>ها یکسان است.</a:t>
            </a:r>
          </a:p>
          <a:p>
            <a:pPr algn="r" rtl="1"/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316188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5-20 at 22.23.11">
            <a:hlinkClick r:id="" action="ppaction://media"/>
            <a:extLst>
              <a:ext uri="{FF2B5EF4-FFF2-40B4-BE49-F238E27FC236}">
                <a16:creationId xmlns:a16="http://schemas.microsoft.com/office/drawing/2014/main" id="{EE0FC002-97E2-F251-B773-EBDD54CA1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4259" y="714291"/>
            <a:ext cx="4995818" cy="54294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0390AC-FCE3-0192-CB3A-B975859CD103}"/>
              </a:ext>
            </a:extLst>
          </p:cNvPr>
          <p:cNvSpPr txBox="1"/>
          <p:nvPr/>
        </p:nvSpPr>
        <p:spPr>
          <a:xfrm>
            <a:off x="5827043" y="1064311"/>
            <a:ext cx="588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fa-IR" dirty="0"/>
              <a:t>به نظر می رسد برای زمانی که </a:t>
            </a:r>
            <a:r>
              <a:rPr lang="en-US" dirty="0"/>
              <a:t>Water = 1</a:t>
            </a:r>
            <a:r>
              <a:rPr lang="fa-IR" dirty="0"/>
              <a:t> است باید شیب خط بیشتر باشد. 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573B68-B23C-E6C0-AF75-37D161D2CB95}"/>
              </a:ext>
            </a:extLst>
          </p:cNvPr>
          <p:cNvSpPr txBox="1"/>
          <p:nvPr/>
        </p:nvSpPr>
        <p:spPr>
          <a:xfrm>
            <a:off x="6581925" y="1826541"/>
            <a:ext cx="43059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این نشان می ‌دهد که دو متغیر مستقل با هم </a:t>
            </a:r>
            <a:r>
              <a:rPr lang="fa-IR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تعامل</a:t>
            </a:r>
            <a:r>
              <a:rPr lang="fa-IR" dirty="0"/>
              <a:t> دارند.</a:t>
            </a:r>
          </a:p>
          <a:p>
            <a:br>
              <a:rPr lang="fa-IR" dirty="0"/>
            </a:br>
            <a:endParaRPr lang="en-EE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2549797A-24CD-35C6-8E14-589160C937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503" y="4018546"/>
            <a:ext cx="3404439" cy="340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30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1658987-2F32-1B97-A719-CEA4A50339B9}"/>
              </a:ext>
            </a:extLst>
          </p:cNvPr>
          <p:cNvSpPr txBox="1"/>
          <p:nvPr/>
        </p:nvSpPr>
        <p:spPr>
          <a:xfrm>
            <a:off x="8586291" y="2743200"/>
            <a:ext cx="18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AE2B50-E26E-F91D-61BE-86C637BF2F0F}"/>
              </a:ext>
            </a:extLst>
          </p:cNvPr>
          <p:cNvSpPr txBox="1"/>
          <p:nvPr/>
        </p:nvSpPr>
        <p:spPr>
          <a:xfrm>
            <a:off x="697832" y="1210997"/>
            <a:ext cx="113457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400" dirty="0"/>
              <a:t>اگر تاثیر متغیر </a:t>
            </a:r>
            <a:r>
              <a:rPr lang="fa-IR" sz="2400" dirty="0">
                <a:latin typeface="Calibri" panose="020F0502020204030204" pitchFamily="34" charset="0"/>
                <a:cs typeface="Calibri" panose="020F0502020204030204" pitchFamily="34" charset="0"/>
              </a:rPr>
              <a:t>مستقل  </a:t>
            </a:r>
            <a:r>
              <a:rPr lang="en-GB" sz="2400" b="1" dirty="0">
                <a:latin typeface="Bell MT" panose="02020503060305020303" pitchFamily="18" charset="77"/>
                <a:cs typeface="Calibri" panose="020F0502020204030204" pitchFamily="34" charset="0"/>
              </a:rPr>
              <a:t>x</a:t>
            </a:r>
            <a:r>
              <a:rPr lang="en-GB" sz="2400" b="1" dirty="0">
                <a:latin typeface="Calibri" panose="020F0502020204030204" pitchFamily="34" charset="0"/>
                <a:cs typeface="Calibri" panose="020F0502020204030204" pitchFamily="34" charset="0"/>
              </a:rPr>
              <a:t>₁</a:t>
            </a:r>
            <a:r>
              <a:rPr lang="fa-IR" sz="2400" dirty="0"/>
              <a:t> روی نتیجه (</a:t>
            </a:r>
            <a:r>
              <a:rPr lang="fa-IR" sz="2400" dirty="0">
                <a:latin typeface="Calibri" panose="020F0502020204030204" pitchFamily="34" charset="0"/>
                <a:cs typeface="Calibri" panose="020F0502020204030204" pitchFamily="34" charset="0"/>
              </a:rPr>
              <a:t>متغیر وابسته </a:t>
            </a:r>
            <a:r>
              <a:rPr lang="en-GB" sz="2400" b="1" dirty="0">
                <a:latin typeface="Bell MT" panose="02020503060305020303" pitchFamily="18" charset="77"/>
                <a:cs typeface="Calibri" panose="020F0502020204030204" pitchFamily="34" charset="0"/>
              </a:rPr>
              <a:t>y</a:t>
            </a:r>
            <a:r>
              <a:rPr lang="fa-IR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a-IR" sz="2400" dirty="0"/>
              <a:t>) به مقدار متغیر </a:t>
            </a:r>
            <a:r>
              <a:rPr lang="fa-IR" sz="2400" dirty="0">
                <a:latin typeface="Calibri" panose="020F0502020204030204" pitchFamily="34" charset="0"/>
                <a:cs typeface="Calibri" panose="020F0502020204030204" pitchFamily="34" charset="0"/>
              </a:rPr>
              <a:t>مستقل </a:t>
            </a:r>
            <a:r>
              <a:rPr lang="en-GB" sz="2400" b="1" dirty="0">
                <a:latin typeface="Bell MT" panose="02020503060305020303" pitchFamily="18" charset="77"/>
                <a:cs typeface="Calibri" panose="020F0502020204030204" pitchFamily="34" charset="0"/>
              </a:rPr>
              <a:t>x</a:t>
            </a:r>
            <a:r>
              <a:rPr lang="en-GB" sz="2400" b="1" dirty="0">
                <a:latin typeface="Calibri" panose="020F0502020204030204" pitchFamily="34" charset="0"/>
                <a:cs typeface="Calibri" panose="020F0502020204030204" pitchFamily="34" charset="0"/>
              </a:rPr>
              <a:t>₂</a:t>
            </a:r>
            <a:r>
              <a:rPr lang="fa-IR" sz="2400" dirty="0"/>
              <a:t> بستگی داشته باشد، </a:t>
            </a:r>
            <a:r>
              <a:rPr lang="fa-IR" sz="2400" dirty="0" err="1"/>
              <a:t>می‌گوییم</a:t>
            </a:r>
            <a:r>
              <a:rPr lang="fa-IR" sz="2400" dirty="0"/>
              <a:t> این دو متغیر با هم </a:t>
            </a:r>
            <a:r>
              <a:rPr lang="fa-IR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تعامل</a:t>
            </a:r>
            <a:r>
              <a:rPr lang="fa-IR" sz="2400" dirty="0"/>
              <a:t> دارند.</a:t>
            </a:r>
            <a:endParaRPr lang="en-EE" sz="2400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B33E9B49-0E67-DFFC-A931-322576624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8124" y="3944783"/>
            <a:ext cx="3404439" cy="340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638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data&#10;&#10;AI-generated content may be incorrect.">
            <a:extLst>
              <a:ext uri="{FF2B5EF4-FFF2-40B4-BE49-F238E27FC236}">
                <a16:creationId xmlns:a16="http://schemas.microsoft.com/office/drawing/2014/main" id="{8379FBA3-61B4-BDDD-7BE2-209B6198C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08" y="922154"/>
            <a:ext cx="6228016" cy="50136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E12F84-59BA-B315-E3AE-F15E8B7B2567}"/>
              </a:ext>
            </a:extLst>
          </p:cNvPr>
          <p:cNvSpPr txBox="1"/>
          <p:nvPr/>
        </p:nvSpPr>
        <p:spPr>
          <a:xfrm>
            <a:off x="6216622" y="1126691"/>
            <a:ext cx="5844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fa-IR" dirty="0"/>
              <a:t>چه ویژگی باعث می شود که حداقل </a:t>
            </a:r>
            <a:r>
              <a:rPr lang="en-US" dirty="0"/>
              <a:t>$ 3000K</a:t>
            </a:r>
            <a:r>
              <a:rPr lang="fa-IR" dirty="0"/>
              <a:t> به ارزش خانه اضافه شود ؟ </a:t>
            </a:r>
            <a:endParaRPr lang="en-E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FD9BEA-E709-3051-FFD9-382EE3EC4709}"/>
              </a:ext>
            </a:extLst>
          </p:cNvPr>
          <p:cNvSpPr txBox="1"/>
          <p:nvPr/>
        </p:nvSpPr>
        <p:spPr>
          <a:xfrm>
            <a:off x="6649206" y="1627637"/>
            <a:ext cx="1396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defTabSz="457200" rtl="0" eaLnBrk="1" latinLnBrk="0" hangingPunct="1"/>
            <a:r>
              <a:rPr lang="en-US" dirty="0"/>
              <a:t>Area &gt; 3000 </a:t>
            </a:r>
          </a:p>
          <a:p>
            <a:pPr marL="0" algn="l" defTabSz="457200" rtl="0" eaLnBrk="1" latinLnBrk="0" hangingPunct="1"/>
            <a:r>
              <a:rPr lang="en-US" dirty="0"/>
              <a:t>Water = 1</a:t>
            </a:r>
            <a:endParaRPr lang="en-EE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F1DBDB96-DCAF-87F6-740F-D864FCDD5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503" y="4018546"/>
            <a:ext cx="3404439" cy="340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485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5-21 at 00.44.37">
            <a:hlinkClick r:id="" action="ppaction://media"/>
            <a:extLst>
              <a:ext uri="{FF2B5EF4-FFF2-40B4-BE49-F238E27FC236}">
                <a16:creationId xmlns:a16="http://schemas.microsoft.com/office/drawing/2014/main" id="{8D58046F-E4B7-E91B-5FE7-E16438E16B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3725" y="447739"/>
            <a:ext cx="4844549" cy="5962522"/>
          </a:xfrm>
          <a:prstGeom prst="rect">
            <a:avLst/>
          </a:prstGeom>
        </p:spPr>
      </p:pic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D2D5D59C-92FD-9D39-C0CD-F09436DA4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503" y="4018546"/>
            <a:ext cx="3404439" cy="340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24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6FD6CC-3CFA-D520-5454-DDD0277E6249}"/>
              </a:ext>
            </a:extLst>
          </p:cNvPr>
          <p:cNvSpPr txBox="1"/>
          <p:nvPr/>
        </p:nvSpPr>
        <p:spPr>
          <a:xfrm>
            <a:off x="1600199" y="782053"/>
            <a:ext cx="93442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400" dirty="0"/>
              <a:t>عبارت</a:t>
            </a:r>
            <a:r>
              <a:rPr lang="fa-IR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تعامل</a:t>
            </a:r>
            <a:r>
              <a:rPr lang="fa-IR" sz="2400" dirty="0"/>
              <a:t>، حاصل ‌ضرب دو یا چند متغیر مستقل است که با هم بر نتیجه تأثیر می‌ گذارند.</a:t>
            </a:r>
          </a:p>
          <a:p>
            <a:endParaRPr lang="en-EE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5B15A8-E170-A266-04F8-037BF4D45B27}"/>
              </a:ext>
            </a:extLst>
          </p:cNvPr>
          <p:cNvSpPr txBox="1"/>
          <p:nvPr/>
        </p:nvSpPr>
        <p:spPr>
          <a:xfrm>
            <a:off x="721895" y="161305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y = -13  + 0.26</a:t>
            </a:r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 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₁ - 270 </a:t>
            </a:r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₂ + 0.35 </a:t>
            </a:r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₁</a:t>
            </a:r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 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₂ </a:t>
            </a:r>
            <a:endParaRPr lang="en-E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0AEAEE-31AB-EE41-6AF9-42E13A1A4AA3}"/>
              </a:ext>
            </a:extLst>
          </p:cNvPr>
          <p:cNvSpPr txBox="1"/>
          <p:nvPr/>
        </p:nvSpPr>
        <p:spPr>
          <a:xfrm>
            <a:off x="5715000" y="1521314"/>
            <a:ext cx="18680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 y = Price</a:t>
            </a:r>
            <a:br>
              <a:rPr lang="en-GB" dirty="0"/>
            </a:br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₁ = Area</a:t>
            </a:r>
          </a:p>
          <a:p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₂ = Water</a:t>
            </a:r>
          </a:p>
          <a:p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₁</a:t>
            </a:r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 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₂ = Interaction</a:t>
            </a:r>
          </a:p>
          <a:p>
            <a:r>
              <a:rPr lang="en-GB" dirty="0"/>
              <a:t> </a:t>
            </a:r>
          </a:p>
          <a:p>
            <a:pPr marL="0" algn="l" defTabSz="457200" rtl="0" eaLnBrk="1" latinLnBrk="0" hangingPunct="1"/>
            <a:endParaRPr lang="en-E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1173F6-9738-3065-EC75-523D3B88A327}"/>
              </a:ext>
            </a:extLst>
          </p:cNvPr>
          <p:cNvSpPr txBox="1"/>
          <p:nvPr/>
        </p:nvSpPr>
        <p:spPr>
          <a:xfrm>
            <a:off x="3760554" y="3367376"/>
            <a:ext cx="764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وقتی مساحت </a:t>
            </a:r>
            <a:r>
              <a:rPr lang="en-GB" dirty="0"/>
              <a:t>x₁</a:t>
            </a:r>
            <a:r>
              <a:rPr lang="fa-IR" dirty="0"/>
              <a:t> </a:t>
            </a:r>
            <a:r>
              <a:rPr lang="en-GB" dirty="0"/>
              <a:t> </a:t>
            </a:r>
            <a:r>
              <a:rPr lang="fa-IR" dirty="0"/>
              <a:t>به اندازه ۱ واحد افزایش پیدا کند، مدل چه مقدار افزایش قیمت را پیش ‌بینی می‌ کند؟</a:t>
            </a:r>
            <a:endParaRPr lang="en-E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3A8ECD-BB67-7243-DE5D-AF81CAF2AE53}"/>
              </a:ext>
            </a:extLst>
          </p:cNvPr>
          <p:cNvSpPr txBox="1"/>
          <p:nvPr/>
        </p:nvSpPr>
        <p:spPr>
          <a:xfrm>
            <a:off x="2176466" y="3736708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0.26 + 0.35</a:t>
            </a:r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 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₂ </a:t>
            </a:r>
            <a:endParaRPr lang="en-E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E17B28-B8D9-88F0-29F5-1DBCD472E45D}"/>
              </a:ext>
            </a:extLst>
          </p:cNvPr>
          <p:cNvSpPr txBox="1"/>
          <p:nvPr/>
        </p:nvSpPr>
        <p:spPr>
          <a:xfrm>
            <a:off x="6272311" y="4291302"/>
            <a:ext cx="5174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قیمت هر فوت مربع اضافه در یک خانه کنار آب چقدر هزینه دارد؟</a:t>
            </a:r>
            <a:endParaRPr lang="en-E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87AD07-38E3-1DE9-D7C0-C2C89842D528}"/>
              </a:ext>
            </a:extLst>
          </p:cNvPr>
          <p:cNvSpPr txBox="1"/>
          <p:nvPr/>
        </p:nvSpPr>
        <p:spPr>
          <a:xfrm>
            <a:off x="2176466" y="4475372"/>
            <a:ext cx="2271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0.26 + 0.35</a:t>
            </a:r>
            <a:r>
              <a:rPr lang="fa-IR" dirty="0"/>
              <a:t> </a:t>
            </a:r>
            <a:r>
              <a:rPr lang="en-US" dirty="0"/>
              <a:t>= $ 0.61 k</a:t>
            </a:r>
            <a:endParaRPr lang="en-EE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C0AFF1DF-798E-BB80-E36F-CC5D9539F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2503" y="4018546"/>
            <a:ext cx="3404439" cy="340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24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5-21 at 01.17.45">
            <a:hlinkClick r:id="" action="ppaction://media"/>
            <a:extLst>
              <a:ext uri="{FF2B5EF4-FFF2-40B4-BE49-F238E27FC236}">
                <a16:creationId xmlns:a16="http://schemas.microsoft.com/office/drawing/2014/main" id="{B5D24422-B584-B5FF-B294-0A20562AE9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4274" y="855349"/>
            <a:ext cx="5663452" cy="4978859"/>
          </a:xfrm>
          <a:prstGeom prst="rect">
            <a:avLst/>
          </a:prstGeom>
        </p:spPr>
      </p:pic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9967CE53-97E2-9C2A-95A7-CDEEEDFA8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2503" y="4018546"/>
            <a:ext cx="3404439" cy="340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5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5-21 at 01.20.00">
            <a:hlinkClick r:id="" action="ppaction://media"/>
            <a:extLst>
              <a:ext uri="{FF2B5EF4-FFF2-40B4-BE49-F238E27FC236}">
                <a16:creationId xmlns:a16="http://schemas.microsoft.com/office/drawing/2014/main" id="{C6AF2BCB-9A91-820A-F491-B617B36419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7363" y="227012"/>
            <a:ext cx="4175926" cy="6403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B97B39-29F9-E50E-9305-85A4A558C471}"/>
              </a:ext>
            </a:extLst>
          </p:cNvPr>
          <p:cNvSpPr txBox="1"/>
          <p:nvPr/>
        </p:nvSpPr>
        <p:spPr>
          <a:xfrm>
            <a:off x="7325451" y="619796"/>
            <a:ext cx="4519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در این مدل، قیمت هر فوت مربع اضافه چقدر هزینه دارد؟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4C6811-25AE-BAD2-B4D7-DE2F4E7DA367}"/>
              </a:ext>
            </a:extLst>
          </p:cNvPr>
          <p:cNvSpPr txBox="1"/>
          <p:nvPr/>
        </p:nvSpPr>
        <p:spPr>
          <a:xfrm>
            <a:off x="5797972" y="1258202"/>
            <a:ext cx="1819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0.07 + 0.0003 </a:t>
            </a:r>
            <a:r>
              <a:rPr lang="en-GB" dirty="0">
                <a:latin typeface="Bell MT" panose="02020503060305020303" pitchFamily="18" charset="77"/>
                <a:cs typeface="Calibri" panose="020F0502020204030204" pitchFamily="34" charset="0"/>
              </a:rPr>
              <a:t>x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₂ </a:t>
            </a:r>
            <a:endParaRPr lang="en-E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DB6A73-0D5B-9410-8BC9-8A4B4E123A2C}"/>
              </a:ext>
            </a:extLst>
          </p:cNvPr>
          <p:cNvSpPr txBox="1"/>
          <p:nvPr/>
        </p:nvSpPr>
        <p:spPr>
          <a:xfrm>
            <a:off x="4523289" y="2165683"/>
            <a:ext cx="7508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قیمت هر فوت مربع اضافه در منطقه ‌ای (</a:t>
            </a:r>
            <a:r>
              <a:rPr lang="en-US" dirty="0"/>
              <a:t>Zip</a:t>
            </a:r>
            <a:r>
              <a:rPr lang="fa-IR" dirty="0"/>
              <a:t>) با قیمت متوسط ۴۰۰ هزار دلار چقدر هزینه دارد؟</a:t>
            </a:r>
          </a:p>
          <a:p>
            <a:pPr algn="r" rtl="1"/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FC28AB-F44C-C7A3-708B-417CCCA7FAE3}"/>
              </a:ext>
            </a:extLst>
          </p:cNvPr>
          <p:cNvSpPr txBox="1"/>
          <p:nvPr/>
        </p:nvSpPr>
        <p:spPr>
          <a:xfrm>
            <a:off x="5719997" y="2812672"/>
            <a:ext cx="2759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0.07 + 0.0003 × 400 = 0.19</a:t>
            </a:r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75669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11886</TotalTime>
  <Words>291</Words>
  <Application>Microsoft Macintosh PowerPoint</Application>
  <PresentationFormat>Widescreen</PresentationFormat>
  <Paragraphs>31</Paragraphs>
  <Slides>10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Bell MT</vt:lpstr>
      <vt:lpstr>Calibri</vt:lpstr>
      <vt:lpstr>Roboto</vt:lpstr>
      <vt:lpstr>Office Theme</vt:lpstr>
      <vt:lpstr>بررسی تعامل متغیرها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Farzaneh Zareei</cp:lastModifiedBy>
  <cp:revision>83</cp:revision>
  <dcterms:created xsi:type="dcterms:W3CDTF">2024-11-14T17:21:55Z</dcterms:created>
  <dcterms:modified xsi:type="dcterms:W3CDTF">2025-05-23T18:46:34Z</dcterms:modified>
</cp:coreProperties>
</file>

<file path=docProps/thumbnail.jpeg>
</file>